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62" r:id="rId4"/>
    <p:sldId id="260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0C1040E-7D15-431D-B9B7-1D472EE9AD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7F922F-ED1F-4C1B-B9AC-1B554CA14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8DB468-3A11-411A-99FB-1AF53BCE6486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B75A67-B9F1-4589-AC04-2B7DB2D210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36A7D2-2B7D-4EE8-B440-F5970C7E3A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0AD7CE9-A727-4E22-B473-1BF5FE8F9A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7FC46DA-3888-4C40-90AC-BA38B5AE9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86175E-CBA5-4F56-A598-856FEB029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B2BC39-8C09-4F3B-87FF-42E825E9F5B9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4CC75C38-61AE-440B-BD1D-B627B84B6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C9B074CD-236E-45BB-A6B0-8217D661B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33CDFC-C870-45A6-9BA7-AF893EDB5B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B895F1-1157-4F88-932B-AC0A9EB7DD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E71290A-F706-482C-99F4-D9A9DE9CE1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A08EC0C9-589E-47D6-A75A-7252BDD7D9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A42A2174-6D44-4544-88A0-56214C5893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Оригинальные шаблоны для презентаций: </a:t>
            </a:r>
            <a:r>
              <a:rPr lang="ru-RU" altLang="ru-RU">
                <a:hlinkClick r:id="rId3"/>
              </a:rPr>
              <a:t>https://presentation-creation.ru/powerpoint-templates.html</a:t>
            </a:r>
            <a:r>
              <a:rPr lang="en-US" altLang="ru-RU"/>
              <a:t> </a:t>
            </a:r>
            <a:endParaRPr lang="ru-RU" altLang="ru-RU"/>
          </a:p>
          <a:p>
            <a:pPr>
              <a:spcBef>
                <a:spcPct val="0"/>
              </a:spcBef>
            </a:pPr>
            <a:r>
              <a:rPr lang="ru-RU" altLang="ru-RU"/>
              <a:t>Бесплатно и без регистрации.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2D213D10-D2C8-4000-8A75-A0F7D8FBE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F60BC9-2317-4FA7-A9A7-2479E14BF960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61F273B-1B65-4276-A24F-CAF8703C3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48A03F8-4543-41AE-8FB7-4570C40ED684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7C29661-F963-4108-92EB-35A787C9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7B20847-7241-4C9E-AF9C-394FF0F1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25519"/>
                </a:solidFill>
              </a:defRPr>
            </a:lvl1pPr>
          </a:lstStyle>
          <a:p>
            <a:fld id="{F0327136-866C-459E-90C4-4CF9AE0774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649706"/>
      </p:ext>
    </p:extLst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095F43-9C63-4C19-8DF7-F4DC81B9B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C27C2DA9-33B0-4BF9-9D20-52DEE9649559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8CEEF1-D693-4C19-91E2-7E76A539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05DAF-C74F-4CCD-8CEE-C7E6500A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898C3"/>
                </a:solidFill>
              </a:defRPr>
            </a:lvl1pPr>
          </a:lstStyle>
          <a:p>
            <a:fld id="{1EC8DD1E-07DE-4E73-BC7D-316BF57A09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818501"/>
      </p:ext>
    </p:extLst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739E4-52E6-4D2F-B2F5-34F649E2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0B90441-CEC1-466F-901F-F6593AD4A551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BBE53-6885-4D51-82B5-03FADDD1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57D41-B202-4B7E-9A20-CA0C5448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898C3"/>
                </a:solidFill>
              </a:defRPr>
            </a:lvl1pPr>
          </a:lstStyle>
          <a:p>
            <a:fld id="{82DC6412-C09A-46DC-A13E-F3CB4A897A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9417977"/>
      </p:ext>
    </p:extLst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73DA9D0-25EF-4790-A517-27104F23C081}"/>
              </a:ext>
            </a:extLst>
          </p:cNvPr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D2C0385E-5E51-40FC-BEA8-B880A345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C33B1BB-F49A-4F0A-A05F-6E6EB432F506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B9D8240-93F1-4D77-B9A4-C4A18D41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F4729C3-CC38-4698-83BF-C8E90BFB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6C8C4-86C8-4093-829F-2B1016B64C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610936"/>
      </p:ext>
    </p:extLst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382BF-7716-4904-A711-F4C41B27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E85790A6-B7DE-4536-881A-BDEFE08451BE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BD528-A4FD-4F14-B094-AECEB98F9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92C4C6-D275-4FC1-80CD-6B86DBF9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fld id="{A786CCA4-9B4E-449A-8D78-89AEE6E0EE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989695"/>
      </p:ext>
    </p:extLst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348627-A75A-4B56-B597-41375128A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3FEB039D-465E-4ED7-A608-B2EF9890E856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8A16B0-1F97-4D87-8D8D-AE0D3C40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CC5AC1-2E2B-423E-84E6-0FAE62C7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fld id="{2C222728-574C-49D5-B293-96DF28032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7488609"/>
      </p:ext>
    </p:extLst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83DF60-AED9-4213-861E-5DFC8306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4775" y="6410325"/>
            <a:ext cx="1216025" cy="365125"/>
          </a:xfrm>
        </p:spPr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2E59FA61-9B3E-4089-99D3-749AEF0FCF6D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55457A-2F33-4DB1-B3CD-3020BDBA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4488" y="6356350"/>
            <a:ext cx="164941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B9B1B1-B60D-4BA1-B37A-176393A6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775" y="6356350"/>
            <a:ext cx="1216025" cy="365125"/>
          </a:xfrm>
        </p:spPr>
        <p:txBody>
          <a:bodyPr/>
          <a:lstStyle>
            <a:lvl1pPr>
              <a:defRPr>
                <a:solidFill>
                  <a:srgbClr val="8898C3"/>
                </a:solidFill>
              </a:defRPr>
            </a:lvl1pPr>
          </a:lstStyle>
          <a:p>
            <a:fld id="{98EF141D-8BB3-49F8-8BD1-178B50C329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216150"/>
      </p:ext>
    </p:extLst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A09082-E8E0-455A-87CC-AA185FF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7CE659E-028F-4373-A596-5103159B7F0B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134560-96A5-4A7A-931D-FD9CCDF8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6C3F3F-6F81-40D3-9B1B-79F5E7967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898C3"/>
                </a:solidFill>
              </a:defRPr>
            </a:lvl1pPr>
          </a:lstStyle>
          <a:p>
            <a:fld id="{8341F8F6-910A-4F10-B076-F9836F2590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88890"/>
      </p:ext>
    </p:extLst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C34AB3-3564-4BC3-B8D0-7CD58DCE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02EF3A8-BE6A-422F-AEF2-4E1917CE517E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A4ED87-DCCB-4AEF-A6EE-1B04ACAB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C82774-3A27-4C12-8C3C-BDD59AD3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898C3"/>
                </a:solidFill>
              </a:defRPr>
            </a:lvl1pPr>
          </a:lstStyle>
          <a:p>
            <a:fld id="{B47602B1-5671-489E-83F0-5685EE4119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759468"/>
      </p:ext>
    </p:extLst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F430B8-8121-4504-9D9C-6A404C2D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B5B19C5-BA72-415A-9B9E-BB77DDFD3372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B16950-EED6-429A-8DC5-3C14E8A7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8FB74E-55E2-4F2E-9815-69F59C09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898C3"/>
                </a:solidFill>
              </a:defRPr>
            </a:lvl1pPr>
          </a:lstStyle>
          <a:p>
            <a:fld id="{27808690-4764-4CA6-AD7B-34C3780D96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5639431"/>
      </p:ext>
    </p:extLst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5E6590-EFCE-4CCB-8D8A-08EE015E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7A8B5253-8BC0-4EA5-A442-A7FA44405431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CF34CC-1FC9-4900-BBDB-0F5613E9D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A74271-4983-4C0B-A3FD-4B090C2A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898C3"/>
                </a:solidFill>
              </a:defRPr>
            </a:lvl1pPr>
          </a:lstStyle>
          <a:p>
            <a:fld id="{F88489EF-7091-4221-906D-A25596690C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289317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B85C2-1974-4EB3-BFB7-58B02A70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5" y="14288"/>
            <a:ext cx="6696075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BB79A9F-7ADD-47BD-A313-D404A25325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79388" y="1341438"/>
            <a:ext cx="87137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F7F372-9936-4A36-A4C1-CCC27AF0C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6749E2-2CD3-400E-8047-4CAD23A19793}" type="datetimeFigureOut">
              <a:rPr lang="ru-RU"/>
              <a:pPr>
                <a:defRPr/>
              </a:pPr>
              <a:t>14.04.25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8B8FB-4CCA-497F-AC81-03E8753EB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5A829-4C6B-47A3-B36D-E248EA987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58D01"/>
                </a:solidFill>
                <a:latin typeface="Calibri" panose="020F0502020204030204" pitchFamily="34" charset="0"/>
              </a:defRPr>
            </a:lvl1pPr>
          </a:lstStyle>
          <a:p>
            <a:fld id="{DD4C3991-3E94-41AA-86A0-E8F278D09516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1" name="Рисунок 6">
            <a:hlinkClick r:id="rId14"/>
            <a:extLst>
              <a:ext uri="{FF2B5EF4-FFF2-40B4-BE49-F238E27FC236}">
                <a16:creationId xmlns:a16="http://schemas.microsoft.com/office/drawing/2014/main" id="{EE1C09CC-71CE-4CDD-BB2F-1113B937DF7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med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C58D0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C58D0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C58D0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C58D0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C58D0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58D0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58D0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58D0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58D0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C58D0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58D0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C58D0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58D0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C58D0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E%D1%81%D1%82%D0%BE%D1%87%D0%BD%D0%B0%D1%8F_%D0%BA%D1%83%D1%85%D0%BD%D1%8F" TargetMode="External"/><Relationship Id="rId13" Type="http://schemas.openxmlformats.org/officeDocument/2006/relationships/hyperlink" Target="https://ru.wiktionary.org/wiki/ru:%D0%BB%D1%8F%D0%B3%D0%B0%D0%BD" TargetMode="External"/><Relationship Id="rId3" Type="http://schemas.openxmlformats.org/officeDocument/2006/relationships/hyperlink" Target="https://ru.wikipedia.org/wiki/%D0%A1%D0%B0%D0%BD%D1%81%D0%BA%D1%80%D0%B8%D1%82" TargetMode="External"/><Relationship Id="rId7" Type="http://schemas.openxmlformats.org/officeDocument/2006/relationships/hyperlink" Target="https://ru.wikipedia.org/wiki/%D0%A0%D1%83%D1%81%D1%81%D0%BA%D0%B8%D0%B9_%D1%8F%D0%B7%D1%8B%D0%BA" TargetMode="External"/><Relationship Id="rId12" Type="http://schemas.openxmlformats.org/officeDocument/2006/relationships/hyperlink" Target="https://ru.wikipedia.org/wiki/%D0%A1%D1%80%D0%B5%D0%B4%D0%BD%D1%8F%D1%8F_%D0%90%D0%B7%D0%B8%D1%8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3%D1%80%D0%B5%D1%86%D0%BA%D0%B8%D0%B9_%D1%8F%D0%B7%D1%8B%D0%BA" TargetMode="External"/><Relationship Id="rId11" Type="http://schemas.openxmlformats.org/officeDocument/2006/relationships/hyperlink" Target="https://ru.wikipedia.org/wiki/%D0%A0%D0%B0%D1%81%D1%82%D0%B8%D1%82%D0%B5%D0%BB%D1%8C%D0%BD%D0%BE%D0%B5_%D0%BC%D0%B0%D1%81%D0%BB%D0%BE" TargetMode="External"/><Relationship Id="rId5" Type="http://schemas.openxmlformats.org/officeDocument/2006/relationships/hyperlink" Target="https://ru.wikipedia.org/wiki/%D0%9F%D0%B5%D1%80%D1%81%D0%B8%D0%B4%D1%81%D0%BA%D0%B8%D0%B9_%D1%8F%D0%B7%D1%8B%D0%BA" TargetMode="External"/><Relationship Id="rId10" Type="http://schemas.openxmlformats.org/officeDocument/2006/relationships/hyperlink" Target="https://ru.wikipedia.org/wiki/%D0%96%D0%B8%D0%B2%D0%BE%D1%82%D0%BD%D1%8B%D0%B9_%D0%B6%D0%B8%D1%80" TargetMode="External"/><Relationship Id="rId4" Type="http://schemas.openxmlformats.org/officeDocument/2006/relationships/hyperlink" Target="https://ru.wikipedia.org/wiki/%D0%A5%D0%B8%D0%BD%D0%B4%D0%B8" TargetMode="External"/><Relationship Id="rId9" Type="http://schemas.openxmlformats.org/officeDocument/2006/relationships/hyperlink" Target="https://ru.wikipedia.org/wiki/%D0%A0%D0%B8%D1%8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42604-F588-437E-B908-9FDE59D4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14625"/>
            <a:ext cx="7345363" cy="14398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Завтрак 5 апреля 2025 г.</a:t>
            </a:r>
            <a:br>
              <a:rPr lang="ru-RU" dirty="0"/>
            </a:br>
            <a:r>
              <a:rPr lang="ru-RU" dirty="0"/>
              <a:t>в столовой МБОУ СОШ №2 </a:t>
            </a:r>
            <a:br>
              <a:rPr lang="ru-RU" dirty="0"/>
            </a:br>
            <a:r>
              <a:rPr lang="ru-RU" dirty="0"/>
              <a:t>им. П.И. </a:t>
            </a:r>
            <a:r>
              <a:rPr lang="ru-RU" dirty="0" err="1"/>
              <a:t>Арчакова</a:t>
            </a:r>
            <a:br>
              <a:rPr lang="ru-RU" dirty="0"/>
            </a:br>
            <a:r>
              <a:rPr lang="ru-RU" dirty="0"/>
              <a:t>ст. Старощербиновская</a:t>
            </a: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CEE7836-295C-4927-925A-DB95BFAC8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2071688"/>
            <a:ext cx="66960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Приятного аппетита!</a:t>
            </a:r>
          </a:p>
        </p:txBody>
      </p:sp>
    </p:spTree>
  </p:cSld>
  <p:clrMapOvr>
    <a:masterClrMapping/>
  </p:clrMapOvr>
  <p:transition spd="med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EEA3E08-94A3-4345-B1B7-3DB66954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925" y="0"/>
            <a:ext cx="66960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Ингредиенты</a:t>
            </a:r>
          </a:p>
        </p:txBody>
      </p:sp>
      <p:sp>
        <p:nvSpPr>
          <p:cNvPr id="24" name="Line 253">
            <a:extLst>
              <a:ext uri="{FF2B5EF4-FFF2-40B4-BE49-F238E27FC236}">
                <a16:creationId xmlns:a16="http://schemas.microsoft.com/office/drawing/2014/main" id="{A8FFD77B-435F-4F83-ABE7-1BCAAE555BF0}"/>
              </a:ext>
            </a:extLst>
          </p:cNvPr>
          <p:cNvSpPr>
            <a:spLocks noChangeShapeType="1"/>
          </p:cNvSpPr>
          <p:nvPr/>
        </p:nvSpPr>
        <p:spPr bwMode="gray">
          <a:xfrm>
            <a:off x="2517775" y="4730750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  <a:cs typeface="+mn-cs"/>
            </a:endParaRPr>
          </a:p>
        </p:txBody>
      </p:sp>
      <p:sp>
        <p:nvSpPr>
          <p:cNvPr id="25" name="Rectangle 254">
            <a:extLst>
              <a:ext uri="{FF2B5EF4-FFF2-40B4-BE49-F238E27FC236}">
                <a16:creationId xmlns:a16="http://schemas.microsoft.com/office/drawing/2014/main" id="{589D1F02-38D2-4BC5-A32C-6DEAB01124F0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233612" y="4154488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341" name="Text Box 255">
            <a:extLst>
              <a:ext uri="{FF2B5EF4-FFF2-40B4-BE49-F238E27FC236}">
                <a16:creationId xmlns:a16="http://schemas.microsoft.com/office/drawing/2014/main" id="{B06417DC-233C-4288-BEA7-04FD9A67382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89175" y="419735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Line 256">
            <a:extLst>
              <a:ext uri="{FF2B5EF4-FFF2-40B4-BE49-F238E27FC236}">
                <a16:creationId xmlns:a16="http://schemas.microsoft.com/office/drawing/2014/main" id="{BD5973FC-577E-403A-8DF0-C94102618419}"/>
              </a:ext>
            </a:extLst>
          </p:cNvPr>
          <p:cNvSpPr>
            <a:spLocks noChangeShapeType="1"/>
          </p:cNvSpPr>
          <p:nvPr/>
        </p:nvSpPr>
        <p:spPr bwMode="gray">
          <a:xfrm>
            <a:off x="2517775" y="2216150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  <a:cs typeface="+mn-cs"/>
            </a:endParaRPr>
          </a:p>
        </p:txBody>
      </p:sp>
      <p:sp>
        <p:nvSpPr>
          <p:cNvPr id="28" name="Rectangle 257">
            <a:extLst>
              <a:ext uri="{FF2B5EF4-FFF2-40B4-BE49-F238E27FC236}">
                <a16:creationId xmlns:a16="http://schemas.microsoft.com/office/drawing/2014/main" id="{319B283D-76AC-43F1-B06D-5E2EBAADBBB2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233612" y="16398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9" name="Text Box 258">
            <a:extLst>
              <a:ext uri="{FF2B5EF4-FFF2-40B4-BE49-F238E27FC236}">
                <a16:creationId xmlns:a16="http://schemas.microsoft.com/office/drawing/2014/main" id="{920D6F34-8C28-4C19-8C5F-F4E9E3FB24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4575" y="1727200"/>
            <a:ext cx="18970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</a:rPr>
              <a:t>Мясо птицы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14345" name="Text Box 259">
            <a:extLst>
              <a:ext uri="{FF2B5EF4-FFF2-40B4-BE49-F238E27FC236}">
                <a16:creationId xmlns:a16="http://schemas.microsoft.com/office/drawing/2014/main" id="{C3091D8D-E52D-4EE3-A204-9BB41E09849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89175" y="168275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1" name="Line 260">
            <a:extLst>
              <a:ext uri="{FF2B5EF4-FFF2-40B4-BE49-F238E27FC236}">
                <a16:creationId xmlns:a16="http://schemas.microsoft.com/office/drawing/2014/main" id="{CB633750-5748-49F0-909B-E940103DD590}"/>
              </a:ext>
            </a:extLst>
          </p:cNvPr>
          <p:cNvSpPr>
            <a:spLocks noChangeShapeType="1"/>
          </p:cNvSpPr>
          <p:nvPr/>
        </p:nvSpPr>
        <p:spPr bwMode="gray">
          <a:xfrm>
            <a:off x="2517775" y="3054350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  <a:cs typeface="+mn-cs"/>
            </a:endParaRPr>
          </a:p>
        </p:txBody>
      </p:sp>
      <p:sp>
        <p:nvSpPr>
          <p:cNvPr id="32" name="Rectangle 261">
            <a:extLst>
              <a:ext uri="{FF2B5EF4-FFF2-40B4-BE49-F238E27FC236}">
                <a16:creationId xmlns:a16="http://schemas.microsoft.com/office/drawing/2014/main" id="{F016144D-9FDF-4672-AF75-6E6292AC58C7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233612" y="24780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348" name="Text Box 262">
            <a:extLst>
              <a:ext uri="{FF2B5EF4-FFF2-40B4-BE49-F238E27FC236}">
                <a16:creationId xmlns:a16="http://schemas.microsoft.com/office/drawing/2014/main" id="{602F6EA7-08BE-4117-81A0-A522AC46DD3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89175" y="252095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4" name="Line 263">
            <a:extLst>
              <a:ext uri="{FF2B5EF4-FFF2-40B4-BE49-F238E27FC236}">
                <a16:creationId xmlns:a16="http://schemas.microsoft.com/office/drawing/2014/main" id="{788B9BD3-ABF4-4882-8352-4AB415F862AE}"/>
              </a:ext>
            </a:extLst>
          </p:cNvPr>
          <p:cNvSpPr>
            <a:spLocks noChangeShapeType="1"/>
          </p:cNvSpPr>
          <p:nvPr/>
        </p:nvSpPr>
        <p:spPr bwMode="gray">
          <a:xfrm>
            <a:off x="2519363" y="3890963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  <a:cs typeface="+mn-cs"/>
            </a:endParaRPr>
          </a:p>
        </p:txBody>
      </p:sp>
      <p:sp>
        <p:nvSpPr>
          <p:cNvPr id="35" name="Rectangle 264">
            <a:extLst>
              <a:ext uri="{FF2B5EF4-FFF2-40B4-BE49-F238E27FC236}">
                <a16:creationId xmlns:a16="http://schemas.microsoft.com/office/drawing/2014/main" id="{3E0CA6D8-2710-421E-B970-568080D03441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2233612" y="3316288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351" name="Text Box 265">
            <a:extLst>
              <a:ext uri="{FF2B5EF4-FFF2-40B4-BE49-F238E27FC236}">
                <a16:creationId xmlns:a16="http://schemas.microsoft.com/office/drawing/2014/main" id="{631141F8-E501-48F7-9C3A-DB4162C6120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89175" y="335915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7" name="Line 266">
            <a:extLst>
              <a:ext uri="{FF2B5EF4-FFF2-40B4-BE49-F238E27FC236}">
                <a16:creationId xmlns:a16="http://schemas.microsoft.com/office/drawing/2014/main" id="{55E54CF2-4A6D-44F7-A3B4-889174929214}"/>
              </a:ext>
            </a:extLst>
          </p:cNvPr>
          <p:cNvSpPr>
            <a:spLocks noChangeShapeType="1"/>
          </p:cNvSpPr>
          <p:nvPr/>
        </p:nvSpPr>
        <p:spPr bwMode="gray">
          <a:xfrm>
            <a:off x="2517775" y="5591175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latin typeface="+mn-lt"/>
              <a:cs typeface="+mn-cs"/>
            </a:endParaRPr>
          </a:p>
        </p:txBody>
      </p:sp>
      <p:sp>
        <p:nvSpPr>
          <p:cNvPr id="14353" name="Rectangle 267">
            <a:extLst>
              <a:ext uri="{FF2B5EF4-FFF2-40B4-BE49-F238E27FC236}">
                <a16:creationId xmlns:a16="http://schemas.microsoft.com/office/drawing/2014/main" id="{56D45C70-A9F1-4390-BF32-E4ACC6F24A3C}"/>
              </a:ext>
            </a:extLst>
          </p:cNvPr>
          <p:cNvSpPr>
            <a:spLocks noChangeArrowheads="1"/>
          </p:cNvSpPr>
          <p:nvPr/>
        </p:nvSpPr>
        <p:spPr bwMode="ltGray">
          <a:xfrm rot="3419336">
            <a:off x="2233612" y="5014913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54" name="Text Box 268">
            <a:extLst>
              <a:ext uri="{FF2B5EF4-FFF2-40B4-BE49-F238E27FC236}">
                <a16:creationId xmlns:a16="http://schemas.microsoft.com/office/drawing/2014/main" id="{CD44FAC5-8BF2-4419-BDD6-64F5043B76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89175" y="5057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/>
            <a:r>
              <a:rPr lang="en-US" altLang="ru-RU" sz="2400" b="1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0" name="Text Box 269">
            <a:extLst>
              <a:ext uri="{FF2B5EF4-FFF2-40B4-BE49-F238E27FC236}">
                <a16:creationId xmlns:a16="http://schemas.microsoft.com/office/drawing/2014/main" id="{DABF8C0A-7AC1-4652-A57E-C2811AA0C6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4575" y="2589213"/>
            <a:ext cx="714375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</a:rPr>
              <a:t>Рис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41" name="Text Box 270">
            <a:extLst>
              <a:ext uri="{FF2B5EF4-FFF2-40B4-BE49-F238E27FC236}">
                <a16:creationId xmlns:a16="http://schemas.microsoft.com/office/drawing/2014/main" id="{A454D614-55C5-48F8-8E95-00A24016F79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4575" y="3429000"/>
            <a:ext cx="67786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</a:rPr>
              <a:t>Лук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42" name="Text Box 271">
            <a:extLst>
              <a:ext uri="{FF2B5EF4-FFF2-40B4-BE49-F238E27FC236}">
                <a16:creationId xmlns:a16="http://schemas.microsoft.com/office/drawing/2014/main" id="{B69299B3-1E45-48CF-9999-6D1A181D07C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4575" y="4270375"/>
            <a:ext cx="1504950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</a:rPr>
              <a:t>Морковь 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  <p:sp>
        <p:nvSpPr>
          <p:cNvPr id="43" name="Text Box 272">
            <a:extLst>
              <a:ext uri="{FF2B5EF4-FFF2-40B4-BE49-F238E27FC236}">
                <a16:creationId xmlns:a16="http://schemas.microsoft.com/office/drawing/2014/main" id="{CA416CB7-E978-4AD8-BFFE-E77FC313A04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84575" y="5121275"/>
            <a:ext cx="3411538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+mn-cs"/>
              </a:rPr>
              <a:t>Соль, перец (по вкусу)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095B72-F1AB-4CFB-B68F-80B0B73A2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63" y="0"/>
            <a:ext cx="66960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/>
              <a:t>«ПЛОВ»</a:t>
            </a:r>
          </a:p>
        </p:txBody>
      </p:sp>
      <p:pic>
        <p:nvPicPr>
          <p:cNvPr id="4" name="Содержимое 3" descr="WhatsApp Image 2025-04-05 at 10.37.42 (2).jpeg">
            <a:extLst>
              <a:ext uri="{FF2B5EF4-FFF2-40B4-BE49-F238E27FC236}">
                <a16:creationId xmlns:a16="http://schemas.microsoft.com/office/drawing/2014/main" id="{285C12F6-7A64-4B5D-BB7F-88FFC079E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000108"/>
            <a:ext cx="4393420" cy="5857892"/>
          </a:xfrm>
          <a:effectLst>
            <a:softEdge rad="112500"/>
          </a:effectLst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5-04-05 at 10.37.46 (1).jpeg">
            <a:extLst>
              <a:ext uri="{FF2B5EF4-FFF2-40B4-BE49-F238E27FC236}">
                <a16:creationId xmlns:a16="http://schemas.microsoft.com/office/drawing/2014/main" id="{DAA0E2E6-71DB-4AD7-8479-048D582DD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928670"/>
            <a:ext cx="4216035" cy="316202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WhatsApp Image 2025-04-05 at 10.37.47 (1).jpeg">
            <a:extLst>
              <a:ext uri="{FF2B5EF4-FFF2-40B4-BE49-F238E27FC236}">
                <a16:creationId xmlns:a16="http://schemas.microsoft.com/office/drawing/2014/main" id="{39F46BD3-F459-4504-9C2B-97DB97639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71612"/>
            <a:ext cx="3643302" cy="4857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4ABFA-2579-4454-9F6E-FDF8DFC6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5" y="14288"/>
            <a:ext cx="66960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Содержимое 3" descr="WhatsApp Image 2025-04-05 at 10.37.44.jpeg">
            <a:extLst>
              <a:ext uri="{FF2B5EF4-FFF2-40B4-BE49-F238E27FC236}">
                <a16:creationId xmlns:a16="http://schemas.microsoft.com/office/drawing/2014/main" id="{1B247947-7620-47D5-B1A9-F12DE3835D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388" y="1946275"/>
            <a:ext cx="2406650" cy="3208338"/>
          </a:xfrm>
        </p:spPr>
      </p:pic>
      <p:pic>
        <p:nvPicPr>
          <p:cNvPr id="5" name="Рисунок 4" descr="WhatsApp Image 2025-04-05 at 10.37.45 (2).jpeg">
            <a:extLst>
              <a:ext uri="{FF2B5EF4-FFF2-40B4-BE49-F238E27FC236}">
                <a16:creationId xmlns:a16="http://schemas.microsoft.com/office/drawing/2014/main" id="{7622B2FB-8F27-4B75-AA6B-3A3A93E7B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9" y="1071546"/>
            <a:ext cx="3964810" cy="5286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WhatsApp Image 2025-04-05 at 10.37.44.jpeg">
            <a:extLst>
              <a:ext uri="{FF2B5EF4-FFF2-40B4-BE49-F238E27FC236}">
                <a16:creationId xmlns:a16="http://schemas.microsoft.com/office/drawing/2014/main" id="{812FEC54-D488-4FC7-A932-FD5074DE1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290"/>
            <a:ext cx="3964791" cy="5286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77284-DB7A-4425-AEB4-4FC2B3C6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5" y="14288"/>
            <a:ext cx="66960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WhatsApp Image 2025-04-05 at 10.37.44 (2).jpeg">
            <a:extLst>
              <a:ext uri="{FF2B5EF4-FFF2-40B4-BE49-F238E27FC236}">
                <a16:creationId xmlns:a16="http://schemas.microsoft.com/office/drawing/2014/main" id="{85BBF528-C3E5-4700-8BB7-83B65CCEC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3929058" cy="5238743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WhatsApp Image 2025-04-05 at 10.37.44 (3).jpeg">
            <a:extLst>
              <a:ext uri="{FF2B5EF4-FFF2-40B4-BE49-F238E27FC236}">
                <a16:creationId xmlns:a16="http://schemas.microsoft.com/office/drawing/2014/main" id="{EF8DC8E7-289E-46C3-8D60-023FECCE0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-142900"/>
            <a:ext cx="3786214" cy="5048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CB8BA-33A9-4AC9-B8C0-E856B4DD4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5" y="14288"/>
            <a:ext cx="66960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Содержимое 3" descr="WhatsApp Image 2025-04-05 at 10.37.43 (1).jpeg">
            <a:extLst>
              <a:ext uri="{FF2B5EF4-FFF2-40B4-BE49-F238E27FC236}">
                <a16:creationId xmlns:a16="http://schemas.microsoft.com/office/drawing/2014/main" id="{6A8D4844-EFDD-43FE-B158-345181853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513" y="2016125"/>
            <a:ext cx="2605087" cy="3473450"/>
          </a:xfrm>
        </p:spPr>
      </p:pic>
      <p:pic>
        <p:nvPicPr>
          <p:cNvPr id="5" name="Рисунок 4" descr="WhatsApp Image 2025-04-05 at 10.37.43.jpeg">
            <a:extLst>
              <a:ext uri="{FF2B5EF4-FFF2-40B4-BE49-F238E27FC236}">
                <a16:creationId xmlns:a16="http://schemas.microsoft.com/office/drawing/2014/main" id="{FD9C8989-0D5A-4421-B7FA-53ACCF595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4000528" cy="5334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hatsApp Image 2025-04-05 at 10.37.43 (2).jpeg">
            <a:extLst>
              <a:ext uri="{FF2B5EF4-FFF2-40B4-BE49-F238E27FC236}">
                <a16:creationId xmlns:a16="http://schemas.microsoft.com/office/drawing/2014/main" id="{5F7E40F6-0CB8-4D06-9335-A816EA451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85728"/>
            <a:ext cx="3696917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88844-5D8A-429A-80C1-9BFA2C50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75" y="14288"/>
            <a:ext cx="6696075" cy="1079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WhatsApp Image 2025-04-05 at 10.37.43 (2).jpeg">
            <a:extLst>
              <a:ext uri="{FF2B5EF4-FFF2-40B4-BE49-F238E27FC236}">
                <a16:creationId xmlns:a16="http://schemas.microsoft.com/office/drawing/2014/main" id="{6ADCD204-A32A-4A03-B048-27B99E4BE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3723088" cy="4964116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 descr="WhatsApp Image 2025-04-05 at 10.37.42.jpeg">
            <a:extLst>
              <a:ext uri="{FF2B5EF4-FFF2-40B4-BE49-F238E27FC236}">
                <a16:creationId xmlns:a16="http://schemas.microsoft.com/office/drawing/2014/main" id="{97A0CD82-60CE-4178-B2AD-F3203AEA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14290"/>
            <a:ext cx="3696899" cy="4929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5-04-05 at 10.37.42 (1).jpeg">
            <a:extLst>
              <a:ext uri="{FF2B5EF4-FFF2-40B4-BE49-F238E27FC236}">
                <a16:creationId xmlns:a16="http://schemas.microsoft.com/office/drawing/2014/main" id="{1F786E60-786B-407A-85E0-67E7550B1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3348038" cy="446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Прямоугольник 4">
            <a:extLst>
              <a:ext uri="{FF2B5EF4-FFF2-40B4-BE49-F238E27FC236}">
                <a16:creationId xmlns:a16="http://schemas.microsoft.com/office/drawing/2014/main" id="{E9F44AA0-1207-42B7-9890-DD44B5C6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57188"/>
            <a:ext cx="5143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/>
              <a:t>Название блюда происходит от </a:t>
            </a:r>
            <a:r>
              <a:rPr lang="ru-RU" altLang="ru-RU">
                <a:hlinkClick r:id="rId3" tooltip="Санскрит"/>
              </a:rPr>
              <a:t>санскр.</a:t>
            </a:r>
            <a:r>
              <a:rPr lang="ru-RU" altLang="ru-RU"/>
              <a:t> </a:t>
            </a:r>
            <a:r>
              <a:rPr lang="hi-IN" altLang="ru-RU">
                <a:ea typeface="Mangal" panose="02040503050203030202" pitchFamily="18" charset="0"/>
                <a:cs typeface="Mangal" panose="02040503050203030202" pitchFamily="18" charset="0"/>
              </a:rPr>
              <a:t>पुलाक </a:t>
            </a:r>
            <a:r>
              <a:rPr lang="en-US" altLang="ru-RU" i="1"/>
              <a:t>pulâka</a:t>
            </a:r>
            <a:r>
              <a:rPr lang="en-US" altLang="ru-RU"/>
              <a:t> («</a:t>
            </a:r>
            <a:r>
              <a:rPr lang="ru-RU" altLang="ru-RU"/>
              <a:t>рисовый шарик»), далее оно попало в </a:t>
            </a:r>
            <a:r>
              <a:rPr lang="ru-RU" altLang="ru-RU">
                <a:hlinkClick r:id="rId4" tooltip="Хинди"/>
              </a:rPr>
              <a:t>хинди</a:t>
            </a:r>
            <a:r>
              <a:rPr lang="ru-RU" altLang="ru-RU"/>
              <a:t> </a:t>
            </a:r>
            <a:r>
              <a:rPr lang="hi-IN" altLang="ru-RU">
                <a:ea typeface="Mangal" panose="02040503050203030202" pitchFamily="18" charset="0"/>
                <a:cs typeface="Mangal" panose="02040503050203030202" pitchFamily="18" charset="0"/>
              </a:rPr>
              <a:t>पुलाव </a:t>
            </a:r>
            <a:r>
              <a:rPr lang="en-US" altLang="ru-RU" i="1"/>
              <a:t>pulāu/palāu</a:t>
            </a:r>
            <a:r>
              <a:rPr lang="en-US" altLang="ru-RU"/>
              <a:t>, → </a:t>
            </a:r>
            <a:r>
              <a:rPr lang="ru-RU" altLang="ru-RU">
                <a:hlinkClick r:id="rId5" tooltip="Персидский язык"/>
              </a:rPr>
              <a:t>перс.</a:t>
            </a:r>
            <a:r>
              <a:rPr lang="ru-RU" altLang="ru-RU"/>
              <a:t> </a:t>
            </a:r>
            <a:r>
              <a:rPr lang="ar-AE" altLang="ru-RU"/>
              <a:t>پلو‎ </a:t>
            </a:r>
            <a:r>
              <a:rPr lang="en-US" altLang="ru-RU" i="1"/>
              <a:t>polov</a:t>
            </a:r>
            <a:r>
              <a:rPr lang="en-US" altLang="ru-RU"/>
              <a:t> («</a:t>
            </a:r>
            <a:r>
              <a:rPr lang="ru-RU" altLang="ru-RU"/>
              <a:t>приготовленный рис»), → </a:t>
            </a:r>
            <a:r>
              <a:rPr lang="ru-RU" altLang="ru-RU">
                <a:hlinkClick r:id="rId6" tooltip="Турецкий язык"/>
              </a:rPr>
              <a:t>тур.</a:t>
            </a:r>
            <a:r>
              <a:rPr lang="ru-RU" altLang="ru-RU"/>
              <a:t> </a:t>
            </a:r>
            <a:r>
              <a:rPr lang="en-US" altLang="ru-RU" i="1"/>
              <a:t>pilâv</a:t>
            </a:r>
            <a:r>
              <a:rPr lang="en-US" altLang="ru-RU"/>
              <a:t> («</a:t>
            </a:r>
            <a:r>
              <a:rPr lang="ru-RU" altLang="ru-RU"/>
              <a:t>приготовленный рис»), → </a:t>
            </a:r>
            <a:r>
              <a:rPr lang="ru-RU" altLang="ru-RU">
                <a:hlinkClick r:id="rId7" tooltip="Русский язык"/>
              </a:rPr>
              <a:t>рус.</a:t>
            </a:r>
            <a:r>
              <a:rPr lang="ru-RU" altLang="ru-RU"/>
              <a:t> </a:t>
            </a:r>
            <a:r>
              <a:rPr lang="ru-RU" altLang="ru-RU" i="1"/>
              <a:t>плов</a:t>
            </a:r>
            <a:r>
              <a:rPr lang="ru-RU" altLang="ru-RU"/>
              <a:t>.</a:t>
            </a:r>
          </a:p>
        </p:txBody>
      </p:sp>
      <p:sp>
        <p:nvSpPr>
          <p:cNvPr id="21508" name="Прямоугольник 5">
            <a:extLst>
              <a:ext uri="{FF2B5EF4-FFF2-40B4-BE49-F238E27FC236}">
                <a16:creationId xmlns:a16="http://schemas.microsoft.com/office/drawing/2014/main" id="{9E43A742-9360-449B-BF33-A0EBDF9C7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2143125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Плов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— блюдо 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8" tooltip="Восточная кухня"/>
              </a:rPr>
              <a:t>восточной кухни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основу которого составляет варёный 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9" tooltip="Рис"/>
              </a:rPr>
              <a:t>рис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. Основному рецепту плова более 2500 лет. Отличительным свойством плова является его рассыпчатость, достигаемая соблюдением технологии приготовления риса и добавлением в плов 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10" tooltip="Животный жир"/>
              </a:rPr>
              <a:t>животного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11" tooltip="Растительное масло"/>
              </a:rPr>
              <a:t>растительного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жира, препятствующего слипанию крупинок.</a:t>
            </a: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 для подачи плова на стол называется пловница, в 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12" tooltip="Средняя Азия"/>
              </a:rPr>
              <a:t>Средней Азии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hlinkClick r:id="rId13" tooltip="wikt:ru:ляган"/>
              </a:rPr>
              <a:t>ляган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или табак/тавак/товок.</a:t>
            </a:r>
          </a:p>
        </p:txBody>
      </p:sp>
    </p:spTree>
  </p:cSld>
  <p:clrMapOvr>
    <a:masterClrMapping/>
  </p:clrMapOvr>
  <p:transition spd="med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4df478f1aa23bbac18c887ac73d14d3bad7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207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Mangal</vt:lpstr>
      <vt:lpstr>Times New Roman</vt:lpstr>
      <vt:lpstr>Тема Office</vt:lpstr>
      <vt:lpstr>Завтрак 5 апреля 2025 г. в столовой МБОУ СОШ №2  им. П.И. Арчакова ст. Старощербиновская</vt:lpstr>
      <vt:lpstr>Ингредиенты</vt:lpstr>
      <vt:lpstr>«ПЛОВ»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Приятного аппетита!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Вкусная еда</dc:title>
  <dc:creator>obstinate</dc:creator>
  <dc:description>Шаблон презентации с сайта https://presentation-creation.ru/</dc:description>
  <cp:lastModifiedBy>Петр</cp:lastModifiedBy>
  <cp:revision>726</cp:revision>
  <dcterms:created xsi:type="dcterms:W3CDTF">2018-02-25T09:09:03Z</dcterms:created>
  <dcterms:modified xsi:type="dcterms:W3CDTF">2025-04-14T13:19:14Z</dcterms:modified>
</cp:coreProperties>
</file>